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85" r:id="rId2"/>
    <p:sldId id="287" r:id="rId3"/>
    <p:sldId id="316" r:id="rId4"/>
    <p:sldId id="256" r:id="rId5"/>
    <p:sldId id="322" r:id="rId6"/>
    <p:sldId id="317" r:id="rId7"/>
    <p:sldId id="257" r:id="rId8"/>
    <p:sldId id="276" r:id="rId9"/>
    <p:sldId id="293" r:id="rId10"/>
    <p:sldId id="274" r:id="rId11"/>
    <p:sldId id="292" r:id="rId12"/>
    <p:sldId id="323" r:id="rId13"/>
    <p:sldId id="326" r:id="rId14"/>
    <p:sldId id="324" r:id="rId15"/>
    <p:sldId id="327" r:id="rId16"/>
    <p:sldId id="296" r:id="rId17"/>
    <p:sldId id="278" r:id="rId18"/>
    <p:sldId id="318" r:id="rId19"/>
    <p:sldId id="288" r:id="rId20"/>
    <p:sldId id="329" r:id="rId21"/>
    <p:sldId id="328" r:id="rId22"/>
    <p:sldId id="319" r:id="rId23"/>
    <p:sldId id="290" r:id="rId24"/>
    <p:sldId id="320" r:id="rId25"/>
    <p:sldId id="289" r:id="rId26"/>
    <p:sldId id="321" r:id="rId27"/>
    <p:sldId id="286" r:id="rId28"/>
    <p:sldId id="33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1" autoAdjust="0"/>
    <p:restoredTop sz="60041" autoAdjust="0"/>
  </p:normalViewPr>
  <p:slideViewPr>
    <p:cSldViewPr snapToGrid="0">
      <p:cViewPr varScale="1">
        <p:scale>
          <a:sx n="79" d="100"/>
          <a:sy n="79" d="100"/>
        </p:scale>
        <p:origin x="1794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69972-1D3A-4A87-BCC7-B686D35644A2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EE7FB-FC25-4D97-9F24-771A81FC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3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Today, we're going to cover one interesting topic, i.e.  “What is ReplicaSet?"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88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15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74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8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45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93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57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721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5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8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83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2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169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47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060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09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90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731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apply -f https://kubernetes.io/examples/controllers/frontend.yaml</a:t>
            </a:r>
          </a:p>
          <a:p>
            <a:r>
              <a:rPr lang="en-US" dirty="0"/>
              <a:t>kubectl get </a:t>
            </a:r>
            <a:r>
              <a:rPr lang="en-US" dirty="0" err="1"/>
              <a:t>replicasets</a:t>
            </a:r>
            <a:endParaRPr lang="en-US" dirty="0"/>
          </a:p>
          <a:p>
            <a:r>
              <a:rPr lang="en-US" dirty="0"/>
              <a:t>kubectl get </a:t>
            </a:r>
            <a:r>
              <a:rPr lang="en-US" dirty="0" err="1"/>
              <a:t>rs</a:t>
            </a:r>
            <a:endParaRPr lang="en-US" dirty="0"/>
          </a:p>
          <a:p>
            <a:r>
              <a:rPr lang="en-US" dirty="0"/>
              <a:t>kubectl get pods</a:t>
            </a:r>
          </a:p>
          <a:p>
            <a:r>
              <a:rPr lang="en-US" dirty="0"/>
              <a:t>kubectl delete pod/</a:t>
            </a:r>
          </a:p>
          <a:p>
            <a:r>
              <a:rPr lang="en-US" dirty="0"/>
              <a:t>kubectl get pods</a:t>
            </a:r>
          </a:p>
          <a:p>
            <a:r>
              <a:rPr lang="en-US" dirty="0"/>
              <a:t>kubectl describe </a:t>
            </a:r>
            <a:r>
              <a:rPr lang="en-US" dirty="0" err="1"/>
              <a:t>rs</a:t>
            </a:r>
            <a:r>
              <a:rPr lang="en-US" dirty="0"/>
              <a:t>/frontend</a:t>
            </a:r>
          </a:p>
          <a:p>
            <a:r>
              <a:rPr lang="en-US" dirty="0"/>
              <a:t>kubectl delete </a:t>
            </a:r>
            <a:r>
              <a:rPr lang="en-US" dirty="0" err="1"/>
              <a:t>replicasets</a:t>
            </a:r>
            <a:r>
              <a:rPr lang="en-US" dirty="0"/>
              <a:t>  frontend </a:t>
            </a:r>
          </a:p>
          <a:p>
            <a:r>
              <a:rPr lang="en-US" dirty="0"/>
              <a:t>kubectl get </a:t>
            </a:r>
            <a:r>
              <a:rPr lang="en-US" dirty="0" err="1"/>
              <a:t>rs</a:t>
            </a:r>
            <a:endParaRPr lang="en-US" dirty="0"/>
          </a:p>
          <a:p>
            <a:r>
              <a:rPr lang="en-US"/>
              <a:t>kubectl get pods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41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94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4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72C9A-DD8E-45E1-A662-4910C021E3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3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80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1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7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87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5E8F5-F2DC-455C-875D-46836A204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420B9-AC52-4FEA-9B0A-DC65CDEF8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B1AFE-0E47-4359-A1BD-9079008B7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FB3BD-1E48-404A-B9D4-E9CD60F4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186CF-27BD-42A4-A9DA-1BE1BC2C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9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A2AE-490F-46FB-8EFF-3917F90F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1F731-90CC-4E6A-A52C-C6441D96D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B7D95-8761-46BC-9282-F085B4D9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B7654-2540-4581-B22D-A6669819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F250-0D1D-40E0-81A2-58AAC0BDA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6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0051C-E756-4DC0-A8BE-6364417F3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BA77C-A610-4370-9C6E-EBEF63B01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C2773-FAAC-4EDD-9568-D2A31D0F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F84ED-4220-4663-BA40-1E4B5EC2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38534-D275-41E7-88D9-FC3BB73F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4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77EF2-A48A-48F9-95FD-917A3584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FCEE7-572A-43CE-BA13-3BC786DD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85C0A-57BA-4110-940B-87106A8E6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3BDA4-90B5-4B47-9EEB-17548CC5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2990-9760-4B09-9879-A91E96D26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6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309D-F180-4CF3-BF61-C145B0F3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CDDB7-D589-4E2B-924F-290288B98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2AD53-E801-47A5-81C6-10B93EFC3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061BD-6608-449B-8AAD-E3764E6C5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67DD2-FF0F-4A8E-B842-EB8679BE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1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74D63-DD8B-4C11-BA27-B0BB050D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5FAF-5317-4FED-8F1A-2ACC2A2D7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C4A8D-BD41-49EB-A312-B73AC617D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89DCA-37B5-4D45-B46C-EA23A4A88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6F508-A50A-447C-A449-ACE7C07A1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61314-6403-4E67-8B8E-CB7F0E9C9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2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A9DE-9384-4651-9A8C-70794D99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541B3-8696-4A72-9BD5-F30E804F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4A359-42AD-4CE3-A933-071A70DF8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C25D6-486A-49D2-BEBA-216310C47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F97A6-6BC6-4469-A063-A40B6021EE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17A402-EC1B-4B81-8A03-20D6518E3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23525-24FC-4F34-B209-6FA2FAFC7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5F0C30-F2D0-4F1D-B50A-1D7393B6F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1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E161-37D8-4B5B-9FF5-A3184EAC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35A4BF-8A96-4C71-860A-426D8744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265AB-F761-4ABE-BAF8-AAA64C5A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7F1EA-416B-45A5-B59F-60C6DC31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15565B-EFD5-42D6-B727-FFE6A2D3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7432C-E5BA-4513-A24C-46FBA5EDF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D8CB-5517-4ABB-893D-B865C454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9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689E-9013-4A71-8690-198B7E52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3C7EB-4EF6-461E-9CEB-93CC3B873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65FE1-A4F9-4C9B-AB8D-19FD8272B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49ADE-C50D-4A53-89B5-C7C4F268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3E7F5-ABD9-4593-9B17-730CE552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C3F7E-9E48-4516-A631-34677FAF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790A-8B59-4DC8-8740-F9D77F4CB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8B45B1-2226-4B79-8F6A-B40A68846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B0380-D082-492A-9D3F-CC2CA5B57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B3D1D-20DB-4526-B87D-FCDE5F1E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2ABDB-2C35-42E0-8620-EDE52DB2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9CCEE-C823-424E-97D6-E1E5DD97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3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0D777-86DF-4B9E-99C5-E4DC66121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5BC51-3C9D-46DC-A696-59B41EB1B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CCAD-A877-46DB-9F42-3E70A046D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D87A6-5EB1-4B50-85E8-AD0AEE406A46}" type="datetimeFigureOut">
              <a:rPr lang="en-US" smtClean="0"/>
              <a:t>2023-01-21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7D569-2ABB-472A-881E-9D5D179F4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4BB31-831C-4B18-A97E-A24423894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4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361300" y="3369799"/>
            <a:ext cx="3136880" cy="2333765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725B3CF2-A10E-472A-A058-DCD8204F71C3}"/>
              </a:ext>
            </a:extLst>
          </p:cNvPr>
          <p:cNvSpPr/>
          <p:nvPr/>
        </p:nvSpPr>
        <p:spPr>
          <a:xfrm>
            <a:off x="4291264" y="3834422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86376A-28D4-42C7-94EB-1616847C48C7}"/>
              </a:ext>
            </a:extLst>
          </p:cNvPr>
          <p:cNvSpPr/>
          <p:nvPr/>
        </p:nvSpPr>
        <p:spPr>
          <a:xfrm>
            <a:off x="4608898" y="4429200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3D820E-9820-4093-B06E-3A5484EFA575}"/>
              </a:ext>
            </a:extLst>
          </p:cNvPr>
          <p:cNvSpPr/>
          <p:nvPr/>
        </p:nvSpPr>
        <p:spPr>
          <a:xfrm>
            <a:off x="4516655" y="4536682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5CD7D-9DDE-4B5B-988F-CE7BAA659D45}"/>
              </a:ext>
            </a:extLst>
          </p:cNvPr>
          <p:cNvSpPr/>
          <p:nvPr/>
        </p:nvSpPr>
        <p:spPr>
          <a:xfrm>
            <a:off x="4728414" y="4267175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3CAADD-635F-466B-AB20-CE1256E9CB90}"/>
              </a:ext>
            </a:extLst>
          </p:cNvPr>
          <p:cNvSpPr txBox="1"/>
          <p:nvPr/>
        </p:nvSpPr>
        <p:spPr>
          <a:xfrm>
            <a:off x="4645795" y="4837274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9E636-CA3C-4DD1-88E5-CCC4F0C3C880}"/>
              </a:ext>
            </a:extLst>
          </p:cNvPr>
          <p:cNvSpPr/>
          <p:nvPr/>
        </p:nvSpPr>
        <p:spPr>
          <a:xfrm rot="18815978">
            <a:off x="3086663" y="4229713"/>
            <a:ext cx="1513810" cy="2707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ReplicaSet</a:t>
            </a:r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5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9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0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4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4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4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4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5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5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5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5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5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1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1700"/>
                                </p:stCondLst>
                                <p:childTnLst>
                                  <p:par>
                                    <p:cTn id="65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7" dur="5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9" grpId="0" animBg="1"/>
          <p:bldP spid="20" grpId="0" animBg="1"/>
          <p:bldP spid="2" grpId="0"/>
          <p:bldP spid="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4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4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4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4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5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5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5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5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1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1700"/>
                                </p:stCondLst>
                                <p:childTnLst>
                                  <p:par>
                                    <p:cTn id="65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7" dur="5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9" grpId="0" animBg="1"/>
          <p:bldP spid="20" grpId="0" animBg="1"/>
          <p:bldP spid="2" grpId="0"/>
          <p:bldP spid="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99369" y="357715"/>
            <a:ext cx="935477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php-redis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gcr.io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google_samples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gb-frontend:v3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95CE1A51-8A02-428A-BD3B-9FD63C12F21D}"/>
              </a:ext>
            </a:extLst>
          </p:cNvPr>
          <p:cNvSpPr>
            <a:spLocks/>
          </p:cNvSpPr>
          <p:nvPr/>
        </p:nvSpPr>
        <p:spPr bwMode="auto">
          <a:xfrm rot="10976815">
            <a:off x="3778682" y="4096007"/>
            <a:ext cx="1960522" cy="419457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1462F4-5BBE-4366-9C3F-3C3583C26EF3}"/>
              </a:ext>
            </a:extLst>
          </p:cNvPr>
          <p:cNvSpPr/>
          <p:nvPr/>
        </p:nvSpPr>
        <p:spPr>
          <a:xfrm>
            <a:off x="1455097" y="3134523"/>
            <a:ext cx="2228795" cy="2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3A860-C60C-4A97-B592-0A067333348C}"/>
              </a:ext>
            </a:extLst>
          </p:cNvPr>
          <p:cNvSpPr/>
          <p:nvPr/>
        </p:nvSpPr>
        <p:spPr>
          <a:xfrm>
            <a:off x="1700512" y="4201558"/>
            <a:ext cx="2147452" cy="3694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67218E-1EDE-44F0-8F9E-15050B3A157A}"/>
              </a:ext>
            </a:extLst>
          </p:cNvPr>
          <p:cNvSpPr txBox="1"/>
          <p:nvPr/>
        </p:nvSpPr>
        <p:spPr>
          <a:xfrm>
            <a:off x="5748690" y="3447031"/>
            <a:ext cx="4100946" cy="7109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Both values must be equal then only these pods will be selected by </a:t>
            </a:r>
            <a:r>
              <a:rPr lang="en-US" dirty="0" err="1"/>
              <a:t>RiplicaSet</a:t>
            </a:r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E0B94738-46B5-4FEB-AF60-401ADE01D01C}"/>
              </a:ext>
            </a:extLst>
          </p:cNvPr>
          <p:cNvSpPr>
            <a:spLocks/>
          </p:cNvSpPr>
          <p:nvPr/>
        </p:nvSpPr>
        <p:spPr bwMode="auto">
          <a:xfrm rot="10589847" flipV="1">
            <a:off x="3699932" y="2963198"/>
            <a:ext cx="2032718" cy="587241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1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10" grpId="0" animBg="1"/>
      <p:bldP spid="3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9370CF-13F1-49DE-B38C-1E74A539B83F}"/>
              </a:ext>
            </a:extLst>
          </p:cNvPr>
          <p:cNvSpPr txBox="1"/>
          <p:nvPr/>
        </p:nvSpPr>
        <p:spPr>
          <a:xfrm>
            <a:off x="3048918" y="-17250831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F50E3EE-A301-487D-99CB-55A06E914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070" y="308473"/>
            <a:ext cx="8537996" cy="498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577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821803" y="1037063"/>
            <a:ext cx="10530138" cy="4900750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03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347260" y="3429000"/>
              <a:ext cx="9845458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create Yaml file for Replicaset 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3728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1094189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latin typeface="Courier New" panose="02070309020205020404" pitchFamily="49" charset="0"/>
              </a:rPr>
              <a:t>apiVersion</a:t>
            </a:r>
            <a:r>
              <a:rPr lang="en-US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dirty="0" err="1">
                <a:effectLst/>
                <a:latin typeface="Courier New" panose="02070309020205020404" pitchFamily="49" charset="0"/>
              </a:rPr>
              <a:t>v1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kind</a:t>
            </a:r>
            <a:r>
              <a:rPr lang="en-US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effectLst/>
                <a:latin typeface="Courier New" panose="02070309020205020404" pitchFamily="49" charset="0"/>
              </a:rPr>
              <a:t>ReplicaSet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metadata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spec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metadata:</a:t>
            </a:r>
          </a:p>
        </p:txBody>
      </p:sp>
    </p:spTree>
    <p:extLst>
      <p:ext uri="{BB962C8B-B14F-4D97-AF65-F5344CB8AC3E}">
        <p14:creationId xmlns:p14="http://schemas.microsoft.com/office/powerpoint/2010/main" val="831309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10941896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 err="1">
                <a:latin typeface="Courier New" panose="02070309020205020404" pitchFamily="49" charset="0"/>
              </a:rPr>
              <a:t>apiVersion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3600" dirty="0" err="1">
                <a:effectLst/>
                <a:latin typeface="Courier New" panose="02070309020205020404" pitchFamily="49" charset="0"/>
              </a:rPr>
              <a:t>v1</a:t>
            </a:r>
            <a:endParaRPr lang="en-US" sz="36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latin typeface="Courier New" panose="02070309020205020404" pitchFamily="49" charset="0"/>
              </a:rPr>
              <a:t>kind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36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36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latin typeface="Courier New" panose="02070309020205020404" pitchFamily="49" charset="0"/>
              </a:rPr>
              <a:t>metadata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36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36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36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latin typeface="Courier New" panose="02070309020205020404" pitchFamily="49" charset="0"/>
              </a:rPr>
              <a:t>spec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36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36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600" dirty="0">
                <a:effectLst/>
                <a:latin typeface="Courier New" panose="02070309020205020404" pitchFamily="49" charset="0"/>
              </a:rPr>
              <a:t>    metadata: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9F400A-A522-48D1-8615-92F84C60E048}"/>
              </a:ext>
            </a:extLst>
          </p:cNvPr>
          <p:cNvSpPr/>
          <p:nvPr/>
        </p:nvSpPr>
        <p:spPr>
          <a:xfrm>
            <a:off x="667513" y="335846"/>
            <a:ext cx="3180588" cy="6261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DEB27B-8FEC-4578-A652-DCB77D72A7EF}"/>
              </a:ext>
            </a:extLst>
          </p:cNvPr>
          <p:cNvSpPr/>
          <p:nvPr/>
        </p:nvSpPr>
        <p:spPr>
          <a:xfrm>
            <a:off x="333776" y="962025"/>
            <a:ext cx="1809349" cy="5869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E2825D-F66A-4DEE-ADE5-542005C382DC}"/>
              </a:ext>
            </a:extLst>
          </p:cNvPr>
          <p:cNvSpPr/>
          <p:nvPr/>
        </p:nvSpPr>
        <p:spPr>
          <a:xfrm>
            <a:off x="333777" y="1583395"/>
            <a:ext cx="2923774" cy="41685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B4EB33-CA9E-4870-816E-11C4E9680020}"/>
              </a:ext>
            </a:extLst>
          </p:cNvPr>
          <p:cNvSpPr/>
          <p:nvPr/>
        </p:nvSpPr>
        <p:spPr>
          <a:xfrm>
            <a:off x="667512" y="3640806"/>
            <a:ext cx="1408938" cy="6078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F55670-0133-4EED-BADC-F6E07A274B60}"/>
              </a:ext>
            </a:extLst>
          </p:cNvPr>
          <p:cNvSpPr/>
          <p:nvPr/>
        </p:nvSpPr>
        <p:spPr>
          <a:xfrm>
            <a:off x="4001965" y="220190"/>
            <a:ext cx="2379785" cy="74183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1A80FA-68FA-4DE4-95BE-2657ACF49420}"/>
              </a:ext>
            </a:extLst>
          </p:cNvPr>
          <p:cNvSpPr/>
          <p:nvPr/>
        </p:nvSpPr>
        <p:spPr>
          <a:xfrm>
            <a:off x="2288411" y="962024"/>
            <a:ext cx="3189167" cy="62137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B59208-439D-4BAA-9AEB-E72E43B5714A}"/>
              </a:ext>
            </a:extLst>
          </p:cNvPr>
          <p:cNvSpPr/>
          <p:nvPr/>
        </p:nvSpPr>
        <p:spPr>
          <a:xfrm>
            <a:off x="1086591" y="2034665"/>
            <a:ext cx="5142739" cy="166921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353CE8-EF33-41ED-9F6A-DF8E0E9FE3F7}"/>
              </a:ext>
            </a:extLst>
          </p:cNvPr>
          <p:cNvSpPr/>
          <p:nvPr/>
        </p:nvSpPr>
        <p:spPr>
          <a:xfrm>
            <a:off x="995721" y="4248685"/>
            <a:ext cx="5738454" cy="260931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04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5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" grpId="3" animBg="1"/>
      <p:bldP spid="4" grpId="0" animBg="1"/>
      <p:bldP spid="4" grpId="1" animBg="1"/>
      <p:bldP spid="4" grpId="2" animBg="1"/>
      <p:bldP spid="4" grpId="3" animBg="1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1094189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latin typeface="Courier New" panose="02070309020205020404" pitchFamily="49" charset="0"/>
              </a:rPr>
              <a:t>apiVersion</a:t>
            </a:r>
            <a:r>
              <a:rPr lang="en-US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dirty="0" err="1">
                <a:effectLst/>
                <a:latin typeface="Courier New" panose="02070309020205020404" pitchFamily="49" charset="0"/>
              </a:rPr>
              <a:t>v1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kind</a:t>
            </a:r>
            <a:r>
              <a:rPr lang="en-US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effectLst/>
                <a:latin typeface="Courier New" panose="02070309020205020404" pitchFamily="49" charset="0"/>
              </a:rPr>
              <a:t>ReplicaSet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metadata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spec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metadata:</a:t>
            </a:r>
          </a:p>
        </p:txBody>
      </p:sp>
      <p:sp>
        <p:nvSpPr>
          <p:cNvPr id="3" name="POD1">
            <a:extLst>
              <a:ext uri="{FF2B5EF4-FFF2-40B4-BE49-F238E27FC236}">
                <a16:creationId xmlns:a16="http://schemas.microsoft.com/office/drawing/2014/main" id="{CEDA0A93-4957-4779-9C55-B92BE20F9685}"/>
              </a:ext>
            </a:extLst>
          </p:cNvPr>
          <p:cNvSpPr/>
          <p:nvPr/>
        </p:nvSpPr>
        <p:spPr>
          <a:xfrm>
            <a:off x="5338483" y="537552"/>
            <a:ext cx="6853518" cy="28914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tier: frontend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spec: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containers: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- name: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php-redis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image: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gcr.io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google_samples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gb-frontend:v3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309216-924E-4E52-9345-8CD73D8ABAC4}"/>
              </a:ext>
            </a:extLst>
          </p:cNvPr>
          <p:cNvSpPr/>
          <p:nvPr/>
        </p:nvSpPr>
        <p:spPr>
          <a:xfrm>
            <a:off x="5338483" y="630195"/>
            <a:ext cx="2693409" cy="111210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45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1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php-redis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gcr.io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google_samples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gb-frontend:v3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4D7B6-B2C2-4FF9-B6FB-386F0256C1BC}"/>
              </a:ext>
            </a:extLst>
          </p:cNvPr>
          <p:cNvSpPr/>
          <p:nvPr/>
        </p:nvSpPr>
        <p:spPr>
          <a:xfrm>
            <a:off x="5338483" y="537552"/>
            <a:ext cx="6333564" cy="28914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</p:txBody>
      </p:sp>
    </p:spTree>
    <p:extLst>
      <p:ext uri="{BB962C8B-B14F-4D97-AF65-F5344CB8AC3E}">
        <p14:creationId xmlns:p14="http://schemas.microsoft.com/office/powerpoint/2010/main" val="366187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php-redis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gcr.io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google_samples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gb-frontend:v3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77FCC4-1A72-40CD-9C0E-6175E3C68FF7}"/>
              </a:ext>
            </a:extLst>
          </p:cNvPr>
          <p:cNvSpPr/>
          <p:nvPr/>
        </p:nvSpPr>
        <p:spPr>
          <a:xfrm>
            <a:off x="914399" y="2281186"/>
            <a:ext cx="2683198" cy="10629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DF698-3CC9-4B33-9D30-F8520068208A}"/>
              </a:ext>
            </a:extLst>
          </p:cNvPr>
          <p:cNvSpPr/>
          <p:nvPr/>
        </p:nvSpPr>
        <p:spPr>
          <a:xfrm>
            <a:off x="806916" y="3429000"/>
            <a:ext cx="8195307" cy="2756647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AE16CA-FBAC-4FF6-A6B4-D2F4159C69E5}"/>
              </a:ext>
            </a:extLst>
          </p:cNvPr>
          <p:cNvSpPr/>
          <p:nvPr/>
        </p:nvSpPr>
        <p:spPr>
          <a:xfrm>
            <a:off x="1361973" y="4773328"/>
            <a:ext cx="6553127" cy="1210778"/>
          </a:xfrm>
          <a:custGeom>
            <a:avLst/>
            <a:gdLst>
              <a:gd name="connsiteX0" fmla="*/ 0 w 6553127"/>
              <a:gd name="connsiteY0" fmla="*/ 0 h 1210778"/>
              <a:gd name="connsiteX1" fmla="*/ 661270 w 6553127"/>
              <a:gd name="connsiteY1" fmla="*/ 0 h 1210778"/>
              <a:gd name="connsiteX2" fmla="*/ 1257009 w 6553127"/>
              <a:gd name="connsiteY2" fmla="*/ 0 h 1210778"/>
              <a:gd name="connsiteX3" fmla="*/ 1983810 w 6553127"/>
              <a:gd name="connsiteY3" fmla="*/ 0 h 1210778"/>
              <a:gd name="connsiteX4" fmla="*/ 2645080 w 6553127"/>
              <a:gd name="connsiteY4" fmla="*/ 0 h 1210778"/>
              <a:gd name="connsiteX5" fmla="*/ 3175288 w 6553127"/>
              <a:gd name="connsiteY5" fmla="*/ 0 h 1210778"/>
              <a:gd name="connsiteX6" fmla="*/ 3836558 w 6553127"/>
              <a:gd name="connsiteY6" fmla="*/ 0 h 1210778"/>
              <a:gd name="connsiteX7" fmla="*/ 4366766 w 6553127"/>
              <a:gd name="connsiteY7" fmla="*/ 0 h 1210778"/>
              <a:gd name="connsiteX8" fmla="*/ 4962504 w 6553127"/>
              <a:gd name="connsiteY8" fmla="*/ 0 h 1210778"/>
              <a:gd name="connsiteX9" fmla="*/ 5427181 w 6553127"/>
              <a:gd name="connsiteY9" fmla="*/ 0 h 1210778"/>
              <a:gd name="connsiteX10" fmla="*/ 6022919 w 6553127"/>
              <a:gd name="connsiteY10" fmla="*/ 0 h 1210778"/>
              <a:gd name="connsiteX11" fmla="*/ 6553127 w 6553127"/>
              <a:gd name="connsiteY11" fmla="*/ 0 h 1210778"/>
              <a:gd name="connsiteX12" fmla="*/ 6553127 w 6553127"/>
              <a:gd name="connsiteY12" fmla="*/ 427808 h 1210778"/>
              <a:gd name="connsiteX13" fmla="*/ 6553127 w 6553127"/>
              <a:gd name="connsiteY13" fmla="*/ 807185 h 1210778"/>
              <a:gd name="connsiteX14" fmla="*/ 6553127 w 6553127"/>
              <a:gd name="connsiteY14" fmla="*/ 1210778 h 1210778"/>
              <a:gd name="connsiteX15" fmla="*/ 6022919 w 6553127"/>
              <a:gd name="connsiteY15" fmla="*/ 1210778 h 1210778"/>
              <a:gd name="connsiteX16" fmla="*/ 5492712 w 6553127"/>
              <a:gd name="connsiteY16" fmla="*/ 1210778 h 1210778"/>
              <a:gd name="connsiteX17" fmla="*/ 5093567 w 6553127"/>
              <a:gd name="connsiteY17" fmla="*/ 1210778 h 1210778"/>
              <a:gd name="connsiteX18" fmla="*/ 4694422 w 6553127"/>
              <a:gd name="connsiteY18" fmla="*/ 1210778 h 1210778"/>
              <a:gd name="connsiteX19" fmla="*/ 4033152 w 6553127"/>
              <a:gd name="connsiteY19" fmla="*/ 1210778 h 1210778"/>
              <a:gd name="connsiteX20" fmla="*/ 3371882 w 6553127"/>
              <a:gd name="connsiteY20" fmla="*/ 1210778 h 1210778"/>
              <a:gd name="connsiteX21" fmla="*/ 2841674 w 6553127"/>
              <a:gd name="connsiteY21" fmla="*/ 1210778 h 1210778"/>
              <a:gd name="connsiteX22" fmla="*/ 2376998 w 6553127"/>
              <a:gd name="connsiteY22" fmla="*/ 1210778 h 1210778"/>
              <a:gd name="connsiteX23" fmla="*/ 1912322 w 6553127"/>
              <a:gd name="connsiteY23" fmla="*/ 1210778 h 1210778"/>
              <a:gd name="connsiteX24" fmla="*/ 1251052 w 6553127"/>
              <a:gd name="connsiteY24" fmla="*/ 1210778 h 1210778"/>
              <a:gd name="connsiteX25" fmla="*/ 851907 w 6553127"/>
              <a:gd name="connsiteY25" fmla="*/ 1210778 h 1210778"/>
              <a:gd name="connsiteX26" fmla="*/ 0 w 6553127"/>
              <a:gd name="connsiteY26" fmla="*/ 1210778 h 1210778"/>
              <a:gd name="connsiteX27" fmla="*/ 0 w 6553127"/>
              <a:gd name="connsiteY27" fmla="*/ 795078 h 1210778"/>
              <a:gd name="connsiteX28" fmla="*/ 0 w 6553127"/>
              <a:gd name="connsiteY28" fmla="*/ 427808 h 1210778"/>
              <a:gd name="connsiteX29" fmla="*/ 0 w 6553127"/>
              <a:gd name="connsiteY29" fmla="*/ 0 h 1210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553127" h="1210778" extrusionOk="0">
                <a:moveTo>
                  <a:pt x="0" y="0"/>
                </a:moveTo>
                <a:cubicBezTo>
                  <a:pt x="317247" y="-70677"/>
                  <a:pt x="394379" y="69193"/>
                  <a:pt x="661270" y="0"/>
                </a:cubicBezTo>
                <a:cubicBezTo>
                  <a:pt x="928161" y="-69193"/>
                  <a:pt x="1104282" y="67911"/>
                  <a:pt x="1257009" y="0"/>
                </a:cubicBezTo>
                <a:cubicBezTo>
                  <a:pt x="1409736" y="-67911"/>
                  <a:pt x="1789233" y="21357"/>
                  <a:pt x="1983810" y="0"/>
                </a:cubicBezTo>
                <a:cubicBezTo>
                  <a:pt x="2178387" y="-21357"/>
                  <a:pt x="2447136" y="9259"/>
                  <a:pt x="2645080" y="0"/>
                </a:cubicBezTo>
                <a:cubicBezTo>
                  <a:pt x="2843024" y="-9259"/>
                  <a:pt x="2952079" y="50002"/>
                  <a:pt x="3175288" y="0"/>
                </a:cubicBezTo>
                <a:cubicBezTo>
                  <a:pt x="3398497" y="-50002"/>
                  <a:pt x="3545392" y="76972"/>
                  <a:pt x="3836558" y="0"/>
                </a:cubicBezTo>
                <a:cubicBezTo>
                  <a:pt x="4127724" y="-76972"/>
                  <a:pt x="4177561" y="25184"/>
                  <a:pt x="4366766" y="0"/>
                </a:cubicBezTo>
                <a:cubicBezTo>
                  <a:pt x="4555971" y="-25184"/>
                  <a:pt x="4764615" y="40215"/>
                  <a:pt x="4962504" y="0"/>
                </a:cubicBezTo>
                <a:cubicBezTo>
                  <a:pt x="5160393" y="-40215"/>
                  <a:pt x="5254432" y="1304"/>
                  <a:pt x="5427181" y="0"/>
                </a:cubicBezTo>
                <a:cubicBezTo>
                  <a:pt x="5599930" y="-1304"/>
                  <a:pt x="5739160" y="16824"/>
                  <a:pt x="6022919" y="0"/>
                </a:cubicBezTo>
                <a:cubicBezTo>
                  <a:pt x="6306678" y="-16824"/>
                  <a:pt x="6378099" y="27478"/>
                  <a:pt x="6553127" y="0"/>
                </a:cubicBezTo>
                <a:cubicBezTo>
                  <a:pt x="6554494" y="207095"/>
                  <a:pt x="6522772" y="303987"/>
                  <a:pt x="6553127" y="427808"/>
                </a:cubicBezTo>
                <a:cubicBezTo>
                  <a:pt x="6583482" y="551629"/>
                  <a:pt x="6508150" y="680991"/>
                  <a:pt x="6553127" y="807185"/>
                </a:cubicBezTo>
                <a:cubicBezTo>
                  <a:pt x="6598104" y="933379"/>
                  <a:pt x="6519025" y="1020750"/>
                  <a:pt x="6553127" y="1210778"/>
                </a:cubicBezTo>
                <a:cubicBezTo>
                  <a:pt x="6382717" y="1265623"/>
                  <a:pt x="6283383" y="1156109"/>
                  <a:pt x="6022919" y="1210778"/>
                </a:cubicBezTo>
                <a:cubicBezTo>
                  <a:pt x="5762455" y="1265447"/>
                  <a:pt x="5697937" y="1201612"/>
                  <a:pt x="5492712" y="1210778"/>
                </a:cubicBezTo>
                <a:cubicBezTo>
                  <a:pt x="5287487" y="1219944"/>
                  <a:pt x="5225227" y="1169634"/>
                  <a:pt x="5093567" y="1210778"/>
                </a:cubicBezTo>
                <a:cubicBezTo>
                  <a:pt x="4961907" y="1251922"/>
                  <a:pt x="4799738" y="1206458"/>
                  <a:pt x="4694422" y="1210778"/>
                </a:cubicBezTo>
                <a:cubicBezTo>
                  <a:pt x="4589106" y="1215098"/>
                  <a:pt x="4280683" y="1155666"/>
                  <a:pt x="4033152" y="1210778"/>
                </a:cubicBezTo>
                <a:cubicBezTo>
                  <a:pt x="3785621" y="1265890"/>
                  <a:pt x="3609894" y="1196556"/>
                  <a:pt x="3371882" y="1210778"/>
                </a:cubicBezTo>
                <a:cubicBezTo>
                  <a:pt x="3133870" y="1225000"/>
                  <a:pt x="3096209" y="1202225"/>
                  <a:pt x="2841674" y="1210778"/>
                </a:cubicBezTo>
                <a:cubicBezTo>
                  <a:pt x="2587139" y="1219331"/>
                  <a:pt x="2572404" y="1178545"/>
                  <a:pt x="2376998" y="1210778"/>
                </a:cubicBezTo>
                <a:cubicBezTo>
                  <a:pt x="2181592" y="1243011"/>
                  <a:pt x="2060261" y="1157626"/>
                  <a:pt x="1912322" y="1210778"/>
                </a:cubicBezTo>
                <a:cubicBezTo>
                  <a:pt x="1764383" y="1263930"/>
                  <a:pt x="1496856" y="1193469"/>
                  <a:pt x="1251052" y="1210778"/>
                </a:cubicBezTo>
                <a:cubicBezTo>
                  <a:pt x="1005248" y="1228087"/>
                  <a:pt x="994487" y="1202370"/>
                  <a:pt x="851907" y="1210778"/>
                </a:cubicBezTo>
                <a:cubicBezTo>
                  <a:pt x="709328" y="1219186"/>
                  <a:pt x="382609" y="1201280"/>
                  <a:pt x="0" y="1210778"/>
                </a:cubicBezTo>
                <a:cubicBezTo>
                  <a:pt x="-1916" y="1106551"/>
                  <a:pt x="8168" y="901439"/>
                  <a:pt x="0" y="795078"/>
                </a:cubicBezTo>
                <a:cubicBezTo>
                  <a:pt x="-8168" y="688717"/>
                  <a:pt x="20825" y="502933"/>
                  <a:pt x="0" y="427808"/>
                </a:cubicBezTo>
                <a:cubicBezTo>
                  <a:pt x="-20825" y="352683"/>
                  <a:pt x="5798" y="208479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bg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30982726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4D2D08-918A-4BA7-9070-C791B4C266C4}"/>
              </a:ext>
            </a:extLst>
          </p:cNvPr>
          <p:cNvCxnSpPr>
            <a:cxnSpLocks/>
          </p:cNvCxnSpPr>
          <p:nvPr/>
        </p:nvCxnSpPr>
        <p:spPr>
          <a:xfrm>
            <a:off x="1265721" y="3696101"/>
            <a:ext cx="0" cy="12107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27D63E-A828-436D-B71D-73471C35087D}"/>
              </a:ext>
            </a:extLst>
          </p:cNvPr>
          <p:cNvGrpSpPr/>
          <p:nvPr/>
        </p:nvGrpSpPr>
        <p:grpSpPr>
          <a:xfrm>
            <a:off x="3631265" y="2375101"/>
            <a:ext cx="1716667" cy="182880"/>
            <a:chOff x="609600" y="1510437"/>
            <a:chExt cx="5610224" cy="756195"/>
          </a:xfrm>
        </p:grpSpPr>
        <p:sp>
          <p:nvSpPr>
            <p:cNvPr id="11" name="Chevron 2">
              <a:extLst>
                <a:ext uri="{FF2B5EF4-FFF2-40B4-BE49-F238E27FC236}">
                  <a16:creationId xmlns:a16="http://schemas.microsoft.com/office/drawing/2014/main" id="{FA949C7D-1DD2-45F0-901D-4E1C08CA0BA1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2" name="Chevron 17">
              <a:extLst>
                <a:ext uri="{FF2B5EF4-FFF2-40B4-BE49-F238E27FC236}">
                  <a16:creationId xmlns:a16="http://schemas.microsoft.com/office/drawing/2014/main" id="{40492047-CBF9-4DBE-A1EE-A35BECC4F920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3" name="Chevron 19">
              <a:extLst>
                <a:ext uri="{FF2B5EF4-FFF2-40B4-BE49-F238E27FC236}">
                  <a16:creationId xmlns:a16="http://schemas.microsoft.com/office/drawing/2014/main" id="{7AE19F11-BF28-4C87-8B60-73BBB8346B81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4" name="Rectangle: Folded Corner 13">
            <a:extLst>
              <a:ext uri="{FF2B5EF4-FFF2-40B4-BE49-F238E27FC236}">
                <a16:creationId xmlns:a16="http://schemas.microsoft.com/office/drawing/2014/main" id="{E83155FB-122A-4D84-A98A-AF1C4ECE10BB}"/>
              </a:ext>
            </a:extLst>
          </p:cNvPr>
          <p:cNvSpPr/>
          <p:nvPr/>
        </p:nvSpPr>
        <p:spPr>
          <a:xfrm>
            <a:off x="5347932" y="1985277"/>
            <a:ext cx="1161287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ReplicaSet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94860-C544-4127-A972-DDEBE9A230F2}"/>
              </a:ext>
            </a:extLst>
          </p:cNvPr>
          <p:cNvGrpSpPr/>
          <p:nvPr/>
        </p:nvGrpSpPr>
        <p:grpSpPr>
          <a:xfrm>
            <a:off x="9002223" y="3588971"/>
            <a:ext cx="1716667" cy="182880"/>
            <a:chOff x="609600" y="1510437"/>
            <a:chExt cx="5610224" cy="756195"/>
          </a:xfrm>
        </p:grpSpPr>
        <p:sp>
          <p:nvSpPr>
            <p:cNvPr id="16" name="Chevron 2">
              <a:extLst>
                <a:ext uri="{FF2B5EF4-FFF2-40B4-BE49-F238E27FC236}">
                  <a16:creationId xmlns:a16="http://schemas.microsoft.com/office/drawing/2014/main" id="{B3CCBFA1-0F92-46E9-8921-021DD97A47FF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7" name="Chevron 17">
              <a:extLst>
                <a:ext uri="{FF2B5EF4-FFF2-40B4-BE49-F238E27FC236}">
                  <a16:creationId xmlns:a16="http://schemas.microsoft.com/office/drawing/2014/main" id="{6D48AD5D-369A-480B-B9C3-89E60C8B60B9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8" name="Chevron 19">
              <a:extLst>
                <a:ext uri="{FF2B5EF4-FFF2-40B4-BE49-F238E27FC236}">
                  <a16:creationId xmlns:a16="http://schemas.microsoft.com/office/drawing/2014/main" id="{6CF94E09-BAAE-4B3D-B576-5359161AE7A2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9" name="Rectangle: Folded Corner 18">
            <a:extLst>
              <a:ext uri="{FF2B5EF4-FFF2-40B4-BE49-F238E27FC236}">
                <a16:creationId xmlns:a16="http://schemas.microsoft.com/office/drawing/2014/main" id="{C71FE6E2-A57E-4429-9483-47CFCE9172D7}"/>
              </a:ext>
            </a:extLst>
          </p:cNvPr>
          <p:cNvSpPr/>
          <p:nvPr/>
        </p:nvSpPr>
        <p:spPr>
          <a:xfrm>
            <a:off x="10718890" y="3199147"/>
            <a:ext cx="1161287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F61773C-2CE9-4876-ACD2-47723760EC3C}"/>
              </a:ext>
            </a:extLst>
          </p:cNvPr>
          <p:cNvGrpSpPr/>
          <p:nvPr/>
        </p:nvGrpSpPr>
        <p:grpSpPr>
          <a:xfrm>
            <a:off x="7915101" y="5491114"/>
            <a:ext cx="1716666" cy="159051"/>
            <a:chOff x="609600" y="1510437"/>
            <a:chExt cx="5610224" cy="756195"/>
          </a:xfrm>
        </p:grpSpPr>
        <p:sp>
          <p:nvSpPr>
            <p:cNvPr id="21" name="Chevron 2">
              <a:extLst>
                <a:ext uri="{FF2B5EF4-FFF2-40B4-BE49-F238E27FC236}">
                  <a16:creationId xmlns:a16="http://schemas.microsoft.com/office/drawing/2014/main" id="{5EFC7D55-4FBC-42A0-B155-FC7DA925014D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2" name="Chevron 17">
              <a:extLst>
                <a:ext uri="{FF2B5EF4-FFF2-40B4-BE49-F238E27FC236}">
                  <a16:creationId xmlns:a16="http://schemas.microsoft.com/office/drawing/2014/main" id="{5E2B3A95-C8CC-45C9-BFA0-2264AA3654CD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3" name="Chevron 19">
              <a:extLst>
                <a:ext uri="{FF2B5EF4-FFF2-40B4-BE49-F238E27FC236}">
                  <a16:creationId xmlns:a16="http://schemas.microsoft.com/office/drawing/2014/main" id="{C853D966-85A6-40C8-9A87-A8CF67CB4192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24" name="Rectangle: Folded Corner 23">
            <a:extLst>
              <a:ext uri="{FF2B5EF4-FFF2-40B4-BE49-F238E27FC236}">
                <a16:creationId xmlns:a16="http://schemas.microsoft.com/office/drawing/2014/main" id="{83B31ACB-97D1-4C50-BF68-400B6B6EA7DB}"/>
              </a:ext>
            </a:extLst>
          </p:cNvPr>
          <p:cNvSpPr/>
          <p:nvPr/>
        </p:nvSpPr>
        <p:spPr>
          <a:xfrm>
            <a:off x="9631768" y="5101291"/>
            <a:ext cx="1161286" cy="837112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</p:spTree>
    <p:extLst>
      <p:ext uri="{BB962C8B-B14F-4D97-AF65-F5344CB8AC3E}">
        <p14:creationId xmlns:p14="http://schemas.microsoft.com/office/powerpoint/2010/main" val="248089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8" grpId="0" animBg="1"/>
      <p:bldP spid="14" grpId="0" animBg="1"/>
      <p:bldP spid="19" grpId="0" animBg="1"/>
      <p:bldP spid="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04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7200" dirty="0"/>
                <a:t>How to create ReplicaSet from Yaml file</a:t>
              </a:r>
              <a:endParaRPr lang="en-US" sz="72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2366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5CEED-C7EA-4DF0-B6FB-05AEDE17F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8502"/>
            <a:ext cx="7880253" cy="400265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F94C4-85E1-41D1-9359-62DB6344CF82}"/>
              </a:ext>
            </a:extLst>
          </p:cNvPr>
          <p:cNvSpPr/>
          <p:nvPr/>
        </p:nvSpPr>
        <p:spPr>
          <a:xfrm>
            <a:off x="1595480" y="3720895"/>
            <a:ext cx="5708359" cy="139973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kubectl get pods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h9jpz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39s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hn5gv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39s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qftbm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1/1     Running   0          39s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4EB441-BE1B-4C8D-859E-3BCF646951D0}"/>
              </a:ext>
            </a:extLst>
          </p:cNvPr>
          <p:cNvSpPr/>
          <p:nvPr/>
        </p:nvSpPr>
        <p:spPr>
          <a:xfrm>
            <a:off x="1616075" y="635597"/>
            <a:ext cx="8158480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800" dirty="0"/>
              <a:t>[</a:t>
            </a:r>
            <a:r>
              <a:rPr lang="en-US" sz="800" dirty="0" err="1"/>
              <a:t>root@master1</a:t>
            </a:r>
            <a:r>
              <a:rPr lang="en-US" sz="800" dirty="0"/>
              <a:t> ~]# </a:t>
            </a:r>
            <a:r>
              <a:rPr lang="en-US" sz="1800" dirty="0">
                <a:solidFill>
                  <a:schemeClr val="accent1"/>
                </a:solidFill>
              </a:rPr>
              <a:t>kubectl  </a:t>
            </a:r>
            <a:r>
              <a:rPr lang="en-US" sz="1800" b="1" dirty="0">
                <a:solidFill>
                  <a:schemeClr val="accent1"/>
                </a:solidFill>
              </a:rPr>
              <a:t>apply</a:t>
            </a:r>
            <a:r>
              <a:rPr lang="en-US" sz="1800" dirty="0">
                <a:solidFill>
                  <a:schemeClr val="accent1"/>
                </a:solidFill>
              </a:rPr>
              <a:t>  -f https://</a:t>
            </a:r>
            <a:r>
              <a:rPr lang="en-US" sz="1800" dirty="0" err="1">
                <a:solidFill>
                  <a:schemeClr val="accent1"/>
                </a:solidFill>
              </a:rPr>
              <a:t>kubernetes.io</a:t>
            </a:r>
            <a:r>
              <a:rPr lang="en-US" sz="1800" dirty="0">
                <a:solidFill>
                  <a:schemeClr val="accent1"/>
                </a:solidFill>
              </a:rPr>
              <a:t>/examples/controllers/</a:t>
            </a:r>
            <a:r>
              <a:rPr lang="en-US" sz="1800" dirty="0" err="1">
                <a:solidFill>
                  <a:schemeClr val="accent1"/>
                </a:solidFill>
              </a:rPr>
              <a:t>frontend.yaml</a:t>
            </a:r>
            <a:endParaRPr lang="en-US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 err="1"/>
              <a:t>replicaset.apps</a:t>
            </a:r>
            <a:r>
              <a:rPr lang="en-US" sz="1800" dirty="0"/>
              <a:t>/frontend created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0FD091-829C-46C9-A2D5-0D31FDB0BDF3}"/>
              </a:ext>
            </a:extLst>
          </p:cNvPr>
          <p:cNvSpPr/>
          <p:nvPr/>
        </p:nvSpPr>
        <p:spPr>
          <a:xfrm>
            <a:off x="1595480" y="2125764"/>
            <a:ext cx="6274973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800" dirty="0"/>
              <a:t>[</a:t>
            </a:r>
            <a:r>
              <a:rPr lang="en-US" sz="800" dirty="0" err="1"/>
              <a:t>root@master1</a:t>
            </a:r>
            <a:r>
              <a:rPr lang="en-US" sz="800" dirty="0"/>
              <a:t> data]# </a:t>
            </a:r>
            <a:r>
              <a:rPr lang="en-US" sz="1800" dirty="0">
                <a:solidFill>
                  <a:schemeClr val="accent1"/>
                </a:solidFill>
              </a:rPr>
              <a:t>kubectl get </a:t>
            </a:r>
            <a:r>
              <a:rPr lang="en-US" sz="1800" dirty="0" err="1">
                <a:solidFill>
                  <a:schemeClr val="accent1"/>
                </a:solidFill>
              </a:rPr>
              <a:t>replicasets</a:t>
            </a:r>
            <a:endParaRPr lang="en-US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DESIRED   CURRENT   READY   AGE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   3         3         3   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9m17s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2FFD7E-8E61-49B9-B5B5-75FD45BCD703}"/>
              </a:ext>
            </a:extLst>
          </p:cNvPr>
          <p:cNvSpPr/>
          <p:nvPr/>
        </p:nvSpPr>
        <p:spPr>
          <a:xfrm>
            <a:off x="3282901" y="905042"/>
            <a:ext cx="657225" cy="297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09D17E-247D-4C44-8F31-5BF760E085B8}"/>
              </a:ext>
            </a:extLst>
          </p:cNvPr>
          <p:cNvSpPr/>
          <p:nvPr/>
        </p:nvSpPr>
        <p:spPr>
          <a:xfrm>
            <a:off x="1646280" y="2439158"/>
            <a:ext cx="1212850" cy="5252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1AB597-6807-46D2-B9E3-902B9EE964D0}"/>
              </a:ext>
            </a:extLst>
          </p:cNvPr>
          <p:cNvSpPr/>
          <p:nvPr/>
        </p:nvSpPr>
        <p:spPr>
          <a:xfrm>
            <a:off x="3043426" y="2452658"/>
            <a:ext cx="1162050" cy="5409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76CA02-583F-43F3-8FA4-C54FA3EAE97E}"/>
              </a:ext>
            </a:extLst>
          </p:cNvPr>
          <p:cNvSpPr/>
          <p:nvPr/>
        </p:nvSpPr>
        <p:spPr>
          <a:xfrm>
            <a:off x="4389772" y="2439158"/>
            <a:ext cx="1162050" cy="5409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9E43-0CF6-4A2A-9EEA-3A23539BE3CB}"/>
              </a:ext>
            </a:extLst>
          </p:cNvPr>
          <p:cNvSpPr/>
          <p:nvPr/>
        </p:nvSpPr>
        <p:spPr>
          <a:xfrm>
            <a:off x="5653422" y="2422482"/>
            <a:ext cx="1162050" cy="5409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203C94-1830-483F-A2E6-60A5D6C69546}"/>
              </a:ext>
            </a:extLst>
          </p:cNvPr>
          <p:cNvSpPr/>
          <p:nvPr/>
        </p:nvSpPr>
        <p:spPr>
          <a:xfrm>
            <a:off x="1926336" y="5496979"/>
            <a:ext cx="4889136" cy="8778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frontend-h9jpz</a:t>
            </a:r>
            <a:endParaRPr lang="en-US" sz="4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8D12DF-5236-4B16-B9D1-D90A1EA2779B}"/>
              </a:ext>
            </a:extLst>
          </p:cNvPr>
          <p:cNvSpPr/>
          <p:nvPr/>
        </p:nvSpPr>
        <p:spPr>
          <a:xfrm>
            <a:off x="2078736" y="5584743"/>
            <a:ext cx="2816352" cy="5775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E4C31C-EFD4-417B-A369-3A8DDFF84400}"/>
              </a:ext>
            </a:extLst>
          </p:cNvPr>
          <p:cNvSpPr/>
          <p:nvPr/>
        </p:nvSpPr>
        <p:spPr>
          <a:xfrm>
            <a:off x="4742688" y="5644896"/>
            <a:ext cx="304800" cy="5775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E1EF50-5A95-4C08-BF75-02427221BB33}"/>
              </a:ext>
            </a:extLst>
          </p:cNvPr>
          <p:cNvSpPr/>
          <p:nvPr/>
        </p:nvSpPr>
        <p:spPr>
          <a:xfrm>
            <a:off x="5069128" y="5684615"/>
            <a:ext cx="1708990" cy="5775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9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2" grpId="0" animBg="1"/>
      <p:bldP spid="9" grpId="0" animBg="1"/>
      <p:bldP spid="9" grpId="1" animBg="1"/>
      <p:bldP spid="13" grpId="0" animBg="1"/>
      <p:bldP spid="13" grpId="1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545-7467-4B78-A6BE-6AAB74DA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249" y="140042"/>
            <a:ext cx="5801751" cy="1325563"/>
          </a:xfrm>
        </p:spPr>
        <p:txBody>
          <a:bodyPr/>
          <a:lstStyle/>
          <a:p>
            <a:r>
              <a:rPr lang="en-US" dirty="0"/>
              <a:t>Agenda of this video.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54B53-9469-4572-BB05-1B094482C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589" y="1209822"/>
            <a:ext cx="10734822" cy="4854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What is ReplicaSet?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Understand the yaml file fields.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How to create Yaml file for Replicaset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How to create ReplicaSet from Yaml file?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How to check the ReplicaSet?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How to delete the ReplicaSet?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When to use a ReplicaSet?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LAB</a:t>
            </a:r>
          </a:p>
        </p:txBody>
      </p:sp>
    </p:spTree>
    <p:extLst>
      <p:ext uri="{BB962C8B-B14F-4D97-AF65-F5344CB8AC3E}">
        <p14:creationId xmlns:p14="http://schemas.microsoft.com/office/powerpoint/2010/main" val="407514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05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1" y="3216345"/>
              <a:ext cx="9556595" cy="232581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6600" dirty="0"/>
                <a:t>What happen when we delete one pod from RC?</a:t>
              </a:r>
              <a:endParaRPr lang="en-US" sz="66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8866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5CEED-C7EA-4DF0-B6FB-05AEDE17F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8502"/>
            <a:ext cx="7880253" cy="400265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900" dirty="0"/>
              <a:t>[</a:t>
            </a:r>
            <a:r>
              <a:rPr lang="en-US" sz="900" dirty="0" err="1"/>
              <a:t>root@master1</a:t>
            </a:r>
            <a:r>
              <a:rPr lang="en-US" sz="900" dirty="0"/>
              <a:t> ~]# </a:t>
            </a:r>
            <a:r>
              <a:rPr lang="en-US" sz="2300" dirty="0"/>
              <a:t>kubectl delete pod/</a:t>
            </a:r>
            <a:r>
              <a:rPr lang="en-US" sz="2300" b="1" dirty="0">
                <a:highlight>
                  <a:srgbClr val="FFFF00"/>
                </a:highlight>
              </a:rPr>
              <a:t>frontend-</a:t>
            </a:r>
            <a:r>
              <a:rPr lang="en-US" sz="2300" b="1" dirty="0" err="1">
                <a:highlight>
                  <a:srgbClr val="FFFF00"/>
                </a:highlight>
              </a:rPr>
              <a:t>qftbm</a:t>
            </a:r>
            <a:r>
              <a:rPr lang="en-US" sz="2300" dirty="0"/>
              <a:t> </a:t>
            </a:r>
          </a:p>
          <a:p>
            <a:pPr marL="0" indent="0">
              <a:buNone/>
            </a:pPr>
            <a:r>
              <a:rPr lang="en-US" sz="2300" dirty="0"/>
              <a:t>pod "frontend-</a:t>
            </a:r>
            <a:r>
              <a:rPr lang="en-US" sz="2300" dirty="0" err="1"/>
              <a:t>qftbm</a:t>
            </a:r>
            <a:r>
              <a:rPr lang="en-US" sz="2300" dirty="0"/>
              <a:t>" deleted</a:t>
            </a:r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900" dirty="0"/>
              <a:t>[</a:t>
            </a:r>
            <a:r>
              <a:rPr lang="en-US" sz="900" dirty="0" err="1"/>
              <a:t>root@master1</a:t>
            </a:r>
            <a:r>
              <a:rPr lang="en-US" sz="900" dirty="0"/>
              <a:t> ~]#    </a:t>
            </a:r>
            <a:r>
              <a:rPr lang="en-US" sz="2300" dirty="0">
                <a:solidFill>
                  <a:schemeClr val="accent1"/>
                </a:solidFill>
              </a:rPr>
              <a:t>kubectl get pods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h9jpz</a:t>
            </a: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61s</a:t>
            </a:r>
            <a:endParaRPr lang="en-US" sz="2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hn5gv</a:t>
            </a: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61s</a:t>
            </a:r>
            <a:endParaRPr lang="en-US" sz="2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300" b="1" dirty="0"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2300" b="1" dirty="0" err="1"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n4l7x</a:t>
            </a:r>
            <a:r>
              <a:rPr lang="en-US" sz="2300" dirty="0"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1/1     Running   0          6s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F94C4-85E1-41D1-9359-62DB6344CF82}"/>
              </a:ext>
            </a:extLst>
          </p:cNvPr>
          <p:cNvSpPr/>
          <p:nvPr/>
        </p:nvSpPr>
        <p:spPr>
          <a:xfrm>
            <a:off x="2164328" y="1727756"/>
            <a:ext cx="5708359" cy="139973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kubectl get pods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h9jpz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39s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hn5gv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39s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qftbm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39s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0FD091-829C-46C9-A2D5-0D31FDB0BDF3}"/>
              </a:ext>
            </a:extLst>
          </p:cNvPr>
          <p:cNvSpPr/>
          <p:nvPr/>
        </p:nvSpPr>
        <p:spPr>
          <a:xfrm>
            <a:off x="2224216" y="389546"/>
            <a:ext cx="6274973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800" dirty="0"/>
              <a:t>[</a:t>
            </a:r>
            <a:r>
              <a:rPr lang="en-US" sz="800" dirty="0" err="1"/>
              <a:t>root@master</a:t>
            </a:r>
            <a:r>
              <a:rPr lang="en-US" sz="800" dirty="0"/>
              <a:t> data]# </a:t>
            </a:r>
            <a:r>
              <a:rPr lang="en-US" sz="1800" dirty="0">
                <a:solidFill>
                  <a:schemeClr val="accent1"/>
                </a:solidFill>
              </a:rPr>
              <a:t>kubectl get </a:t>
            </a:r>
            <a:r>
              <a:rPr lang="en-US" sz="1800" dirty="0" err="1">
                <a:solidFill>
                  <a:schemeClr val="accent1"/>
                </a:solidFill>
              </a:rPr>
              <a:t>replicasets</a:t>
            </a:r>
            <a:endParaRPr lang="en-US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DESIRED   CURRENT   READY   AGE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frontend   3         3         3   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9m17s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CAAD11-CCC7-4CC5-9C53-FDF7A0AC9FEE}"/>
              </a:ext>
            </a:extLst>
          </p:cNvPr>
          <p:cNvSpPr/>
          <p:nvPr/>
        </p:nvSpPr>
        <p:spPr>
          <a:xfrm>
            <a:off x="2164328" y="2625769"/>
            <a:ext cx="1899884" cy="297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frontend-</a:t>
            </a:r>
            <a:r>
              <a:rPr lang="en-US" sz="1600" dirty="0" err="1">
                <a:highlight>
                  <a:srgbClr val="0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qftbm</a:t>
            </a: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3F5788-F5DD-4B88-B638-B52B05EFE418}"/>
              </a:ext>
            </a:extLst>
          </p:cNvPr>
          <p:cNvSpPr/>
          <p:nvPr/>
        </p:nvSpPr>
        <p:spPr>
          <a:xfrm>
            <a:off x="2868878" y="3730594"/>
            <a:ext cx="1770089" cy="297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A19794-C490-4D49-9D7A-5AC04276454D}"/>
              </a:ext>
            </a:extLst>
          </p:cNvPr>
          <p:cNvSpPr/>
          <p:nvPr/>
        </p:nvSpPr>
        <p:spPr>
          <a:xfrm>
            <a:off x="41833" y="6257581"/>
            <a:ext cx="2447979" cy="4041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2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3" grpId="0" animBg="1"/>
      <p:bldP spid="1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06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216345"/>
              <a:ext cx="9672598" cy="232581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6000" dirty="0"/>
                <a:t>How to check the ReplicaSet?</a:t>
              </a:r>
              <a:endParaRPr lang="en-US" sz="60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259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1A1C8-2FC7-4DE3-A14A-4D70CA341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098" y="154745"/>
            <a:ext cx="7962314" cy="6703255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2000" dirty="0"/>
              <a:t>[</a:t>
            </a:r>
            <a:r>
              <a:rPr lang="en-US" sz="2000" dirty="0" err="1"/>
              <a:t>root@master1</a:t>
            </a:r>
            <a:r>
              <a:rPr lang="en-US" sz="2000" dirty="0"/>
              <a:t> ~]#   </a:t>
            </a:r>
            <a:r>
              <a:rPr lang="en-US" sz="4500" b="1" dirty="0"/>
              <a:t>kubectl describe </a:t>
            </a:r>
            <a:r>
              <a:rPr lang="en-US" sz="4500" b="1" dirty="0" err="1"/>
              <a:t>rs</a:t>
            </a:r>
            <a:r>
              <a:rPr lang="en-US" sz="4500" b="1" dirty="0"/>
              <a:t>/frontend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Name:         frontend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Namespace:    default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Selector:     tier=frontend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Labels:       app=guestbook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tier=frontend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Annotations: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Replicas:     3 current / 3 desired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Pods Status:  0 Running / 3 Waiting / 0 Succeeded / 0 Failed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 Template: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Labels:  tier=frontend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Containers: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php-redis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Image: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gcr.io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google_samples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gb-frontend:v3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    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Host Port: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Environment: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Mounts:   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Volumes:    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Events:</a:t>
            </a:r>
          </a:p>
          <a:p>
            <a:pPr marL="0" indent="0">
              <a:buNone/>
            </a:pPr>
            <a:r>
              <a:rPr lang="en-US" dirty="0"/>
              <a:t>  Type    Reason            Age   From                   Message</a:t>
            </a:r>
          </a:p>
          <a:p>
            <a:pPr marL="0" indent="0">
              <a:buNone/>
            </a:pPr>
            <a:r>
              <a:rPr lang="en-US" dirty="0"/>
              <a:t>  ----    ------            ----  ----                   -------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3s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replicaset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-controller  Created pod: frontend-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nxnzr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2s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replicaset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-controller  Created pod: frontend-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jrnrc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2s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replicaset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-controller  Created pod: frontend-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fq6wx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CF23B6-E17D-4B12-AFAB-BA6EB4A33766}"/>
              </a:ext>
            </a:extLst>
          </p:cNvPr>
          <p:cNvSpPr/>
          <p:nvPr/>
        </p:nvSpPr>
        <p:spPr>
          <a:xfrm>
            <a:off x="436098" y="870332"/>
            <a:ext cx="2538456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17A33F-C61B-4888-B359-B5D96FBAD6FC}"/>
              </a:ext>
            </a:extLst>
          </p:cNvPr>
          <p:cNvSpPr/>
          <p:nvPr/>
        </p:nvSpPr>
        <p:spPr>
          <a:xfrm>
            <a:off x="436097" y="1872358"/>
            <a:ext cx="3254553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C13329-A62C-42E9-9E50-07522784527F}"/>
              </a:ext>
            </a:extLst>
          </p:cNvPr>
          <p:cNvSpPr/>
          <p:nvPr/>
        </p:nvSpPr>
        <p:spPr>
          <a:xfrm>
            <a:off x="566464" y="2608142"/>
            <a:ext cx="2538456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DAA176-9499-4D32-B452-501C74B21332}"/>
              </a:ext>
            </a:extLst>
          </p:cNvPr>
          <p:cNvSpPr/>
          <p:nvPr/>
        </p:nvSpPr>
        <p:spPr>
          <a:xfrm>
            <a:off x="696364" y="3363152"/>
            <a:ext cx="4556379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6E65F2-411E-4AF8-AE92-C7E3BED14953}"/>
              </a:ext>
            </a:extLst>
          </p:cNvPr>
          <p:cNvSpPr/>
          <p:nvPr/>
        </p:nvSpPr>
        <p:spPr>
          <a:xfrm>
            <a:off x="3276614" y="5564689"/>
            <a:ext cx="4637636" cy="8801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9F32AA-0974-43EC-9698-53A1A7F95261}"/>
              </a:ext>
            </a:extLst>
          </p:cNvPr>
          <p:cNvSpPr/>
          <p:nvPr/>
        </p:nvSpPr>
        <p:spPr>
          <a:xfrm>
            <a:off x="436096" y="428638"/>
            <a:ext cx="2538456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1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07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216345"/>
              <a:ext cx="9672598" cy="232581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6000" dirty="0"/>
                <a:t>How to delete the ReplicaSet?</a:t>
              </a:r>
              <a:endParaRPr lang="en-US" sz="60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10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6844-AF37-450D-ACFD-0C59D05F8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5810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kubectl delete </a:t>
            </a:r>
            <a:r>
              <a:rPr lang="en-US" dirty="0" err="1"/>
              <a:t>replicasets</a:t>
            </a:r>
            <a:r>
              <a:rPr lang="en-US" dirty="0"/>
              <a:t>  frontend </a:t>
            </a:r>
          </a:p>
          <a:p>
            <a:pPr marL="0" indent="0">
              <a:buNone/>
            </a:pPr>
            <a:r>
              <a:rPr lang="en-US" dirty="0" err="1"/>
              <a:t>replicaset.apps</a:t>
            </a:r>
            <a:r>
              <a:rPr lang="en-US" dirty="0"/>
              <a:t> "frontend" deleted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data]# kubectl get </a:t>
            </a:r>
            <a:r>
              <a:rPr lang="en-US" dirty="0" err="1"/>
              <a:t>rs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No resources found in default namespace.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kubectl get pods</a:t>
            </a:r>
          </a:p>
          <a:p>
            <a:pPr marL="0" indent="0">
              <a:buNone/>
            </a:pPr>
            <a:r>
              <a:rPr lang="en-US" dirty="0"/>
              <a:t>No resources found in default namespace.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29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08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216345"/>
              <a:ext cx="9672598" cy="232581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6000" dirty="0"/>
                <a:t>When to use a ReplicaSet?</a:t>
              </a:r>
              <a:endParaRPr lang="en-US" sz="60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4044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9ABA9-83D7-48DA-9503-E7FF1974D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644525"/>
            <a:ext cx="10515600" cy="4351338"/>
          </a:xfrm>
        </p:spPr>
        <p:txBody>
          <a:bodyPr/>
          <a:lstStyle/>
          <a:p>
            <a:r>
              <a:rPr lang="en-US" dirty="0"/>
              <a:t>A ReplicaSet ensures that a specified number of pod replicas are running at any given time. </a:t>
            </a:r>
          </a:p>
          <a:p>
            <a:r>
              <a:rPr lang="en-US" dirty="0"/>
              <a:t>Updates to Pods / Upgrade to containers is not possible.</a:t>
            </a:r>
          </a:p>
          <a:p>
            <a:r>
              <a:rPr lang="en-US" dirty="0"/>
              <a:t>This actually means that you may never need to manipulate ReplicaSet objects.</a:t>
            </a:r>
          </a:p>
          <a:p>
            <a:r>
              <a:rPr lang="en-US" dirty="0"/>
              <a:t>If you want to update the containers, then it is recommended to use Deployment instead of ReplicaSet.</a:t>
            </a:r>
          </a:p>
          <a:p>
            <a:r>
              <a:rPr lang="en-US" dirty="0"/>
              <a:t>Nowadays, no one is using ReplicaSet.</a:t>
            </a:r>
          </a:p>
        </p:txBody>
      </p:sp>
    </p:spTree>
    <p:extLst>
      <p:ext uri="{BB962C8B-B14F-4D97-AF65-F5344CB8AC3E}">
        <p14:creationId xmlns:p14="http://schemas.microsoft.com/office/powerpoint/2010/main" val="356096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09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216345"/>
              <a:ext cx="9672598" cy="232581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6000"/>
                <a:t>LAB</a:t>
              </a:r>
              <a:endParaRPr lang="en-US" sz="60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006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4000" dirty="0">
                  <a:solidFill>
                    <a:schemeClr val="accent3"/>
                  </a:solidFill>
                </a:rPr>
                <a:t> </a:t>
              </a:r>
              <a:r>
                <a:rPr lang="en-US" sz="5400" dirty="0"/>
                <a:t>What is ReplicaSet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6762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ptagon 3">
            <a:extLst>
              <a:ext uri="{FF2B5EF4-FFF2-40B4-BE49-F238E27FC236}">
                <a16:creationId xmlns:a16="http://schemas.microsoft.com/office/drawing/2014/main" id="{0E95C9D8-7443-4D45-88D2-67D55E8445A4}"/>
              </a:ext>
            </a:extLst>
          </p:cNvPr>
          <p:cNvSpPr/>
          <p:nvPr/>
        </p:nvSpPr>
        <p:spPr>
          <a:xfrm>
            <a:off x="10853287" y="87011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B3D2A-EECF-400D-9979-432559973B9B}"/>
              </a:ext>
            </a:extLst>
          </p:cNvPr>
          <p:cNvSpPr/>
          <p:nvPr/>
        </p:nvSpPr>
        <p:spPr>
          <a:xfrm>
            <a:off x="11170921" y="681789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89" y="49438"/>
            <a:ext cx="8457398" cy="1264702"/>
          </a:xfrm>
        </p:spPr>
        <p:txBody>
          <a:bodyPr/>
          <a:lstStyle/>
          <a:p>
            <a:r>
              <a:rPr lang="en-US" dirty="0"/>
              <a:t>What is ReplicaSet?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34BAA-0D46-4038-9BF0-9B81DBC42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749" y="1999414"/>
            <a:ext cx="9144000" cy="1655762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ReplicaSet's</a:t>
            </a:r>
            <a:r>
              <a:rPr lang="en-US" dirty="0"/>
              <a:t> purpose is to maintain a stable set of replica Pods running at any given time. As such, it is often used to guarantee the availability of a specified number of identical Pods.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2C3A5-BA26-47AB-94F5-3B04C8E7AA44}"/>
              </a:ext>
            </a:extLst>
          </p:cNvPr>
          <p:cNvSpPr/>
          <p:nvPr/>
        </p:nvSpPr>
        <p:spPr>
          <a:xfrm>
            <a:off x="11078678" y="789271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FF37E4-4F7F-4F49-920E-08330AF34BC5}"/>
              </a:ext>
            </a:extLst>
          </p:cNvPr>
          <p:cNvSpPr/>
          <p:nvPr/>
        </p:nvSpPr>
        <p:spPr>
          <a:xfrm>
            <a:off x="11290437" y="519764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72820-E533-4F20-9E53-B14D1BCC2774}"/>
              </a:ext>
            </a:extLst>
          </p:cNvPr>
          <p:cNvSpPr txBox="1"/>
          <p:nvPr/>
        </p:nvSpPr>
        <p:spPr>
          <a:xfrm>
            <a:off x="11170921" y="1086050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173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build="p"/>
      <p:bldP spid="6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88413D8-407B-487F-8024-98015BE33EEA}"/>
              </a:ext>
            </a:extLst>
          </p:cNvPr>
          <p:cNvSpPr/>
          <p:nvPr/>
        </p:nvSpPr>
        <p:spPr>
          <a:xfrm>
            <a:off x="10048" y="931851"/>
            <a:ext cx="4783317" cy="4303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A8D5C7-DFFA-4D28-8323-095C59E4549D}"/>
              </a:ext>
            </a:extLst>
          </p:cNvPr>
          <p:cNvSpPr/>
          <p:nvPr/>
        </p:nvSpPr>
        <p:spPr>
          <a:xfrm>
            <a:off x="11490960" y="6075680"/>
            <a:ext cx="701040" cy="782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3ADD612-9B0B-4B76-B8DF-0E40214B2F64}"/>
              </a:ext>
            </a:extLst>
          </p:cNvPr>
          <p:cNvGrpSpPr/>
          <p:nvPr/>
        </p:nvGrpSpPr>
        <p:grpSpPr>
          <a:xfrm>
            <a:off x="5337066" y="225428"/>
            <a:ext cx="6905537" cy="5020665"/>
            <a:chOff x="616871" y="1049598"/>
            <a:chExt cx="2828621" cy="1985765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FA0333-4130-4975-99DE-250207B2EC8F}"/>
                </a:ext>
              </a:extLst>
            </p:cNvPr>
            <p:cNvSpPr/>
            <p:nvPr/>
          </p:nvSpPr>
          <p:spPr>
            <a:xfrm>
              <a:off x="619696" y="1388812"/>
              <a:ext cx="2825796" cy="164655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EC5A2D6-346A-4FF3-BB75-269CC41654A4}"/>
                </a:ext>
              </a:extLst>
            </p:cNvPr>
            <p:cNvSpPr/>
            <p:nvPr/>
          </p:nvSpPr>
          <p:spPr>
            <a:xfrm>
              <a:off x="616871" y="1049598"/>
              <a:ext cx="1642625" cy="27829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Worker node 1 / VM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7CFCD9-2D92-4D36-AD75-28C1D9C31E4E}"/>
              </a:ext>
            </a:extLst>
          </p:cNvPr>
          <p:cNvSpPr/>
          <p:nvPr/>
        </p:nvSpPr>
        <p:spPr>
          <a:xfrm>
            <a:off x="5978546" y="2950561"/>
            <a:ext cx="1738993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Kube-Proxy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85F000-6398-407E-AB12-0692E616AA27}"/>
              </a:ext>
            </a:extLst>
          </p:cNvPr>
          <p:cNvSpPr/>
          <p:nvPr/>
        </p:nvSpPr>
        <p:spPr>
          <a:xfrm>
            <a:off x="5999898" y="1652657"/>
            <a:ext cx="1717641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Kubelet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46F76B-11C8-49BB-8911-212D3719F5BA}"/>
              </a:ext>
            </a:extLst>
          </p:cNvPr>
          <p:cNvSpPr/>
          <p:nvPr/>
        </p:nvSpPr>
        <p:spPr>
          <a:xfrm>
            <a:off x="5337069" y="4805667"/>
            <a:ext cx="6898639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146DE8-4540-494B-81EC-78A1E6788F18}"/>
              </a:ext>
            </a:extLst>
          </p:cNvPr>
          <p:cNvSpPr/>
          <p:nvPr/>
        </p:nvSpPr>
        <p:spPr>
          <a:xfrm>
            <a:off x="5337069" y="452115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4BC01B-8477-4019-8C75-1019073A0B30}"/>
              </a:ext>
            </a:extLst>
          </p:cNvPr>
          <p:cNvSpPr/>
          <p:nvPr/>
        </p:nvSpPr>
        <p:spPr>
          <a:xfrm>
            <a:off x="5337069" y="423697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1685073" y="5188102"/>
              <a:ext cx="2162840" cy="164937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62840" cy="1649377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542388" ay="246599" az="3919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5675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85073" y="5188102"/>
                <a:ext cx="2162840" cy="1649377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ectangle 35">
            <a:extLst>
              <a:ext uri="{FF2B5EF4-FFF2-40B4-BE49-F238E27FC236}">
                <a16:creationId xmlns:a16="http://schemas.microsoft.com/office/drawing/2014/main" id="{F1D49E55-DEE8-4CCC-8A79-1B927847DD24}"/>
              </a:ext>
            </a:extLst>
          </p:cNvPr>
          <p:cNvSpPr/>
          <p:nvPr/>
        </p:nvSpPr>
        <p:spPr>
          <a:xfrm>
            <a:off x="79504" y="1500913"/>
            <a:ext cx="1420741" cy="62048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Schedular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C088E3-171B-4432-898C-2F32CCF25E55}"/>
              </a:ext>
            </a:extLst>
          </p:cNvPr>
          <p:cNvSpPr/>
          <p:nvPr/>
        </p:nvSpPr>
        <p:spPr>
          <a:xfrm>
            <a:off x="2980343" y="1869638"/>
            <a:ext cx="1406367" cy="11619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740782-1A4A-4047-8114-8BEEC3D4A290}"/>
              </a:ext>
            </a:extLst>
          </p:cNvPr>
          <p:cNvSpPr/>
          <p:nvPr/>
        </p:nvSpPr>
        <p:spPr>
          <a:xfrm>
            <a:off x="77763" y="3385828"/>
            <a:ext cx="1424223" cy="52380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0B6467F2-173E-42BD-9E0A-7900C825F272}"/>
              </a:ext>
            </a:extLst>
          </p:cNvPr>
          <p:cNvSpPr/>
          <p:nvPr/>
        </p:nvSpPr>
        <p:spPr>
          <a:xfrm>
            <a:off x="124541" y="2324407"/>
            <a:ext cx="1043992" cy="82270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33" dirty="0"/>
              <a:t>Etcd </a:t>
            </a:r>
            <a:r>
              <a:rPr lang="en-US" sz="1600" dirty="0"/>
              <a:t>Database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CDE7DA1-164D-4A91-9BD0-006907BB2973}"/>
              </a:ext>
            </a:extLst>
          </p:cNvPr>
          <p:cNvSpPr/>
          <p:nvPr/>
        </p:nvSpPr>
        <p:spPr>
          <a:xfrm>
            <a:off x="-1" y="441234"/>
            <a:ext cx="3939052" cy="490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Master node 1 / VM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1FB38D-0733-4E4F-BFFC-083264D0B148}"/>
              </a:ext>
            </a:extLst>
          </p:cNvPr>
          <p:cNvSpPr/>
          <p:nvPr/>
        </p:nvSpPr>
        <p:spPr>
          <a:xfrm>
            <a:off x="10049" y="4795946"/>
            <a:ext cx="4793367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D4B7E5B-0498-4D99-8519-C6083074957C}"/>
              </a:ext>
            </a:extLst>
          </p:cNvPr>
          <p:cNvSpPr/>
          <p:nvPr/>
        </p:nvSpPr>
        <p:spPr>
          <a:xfrm>
            <a:off x="10049" y="451143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B63C94F-61F3-4DA0-B8A3-4E978C173617}"/>
              </a:ext>
            </a:extLst>
          </p:cNvPr>
          <p:cNvSpPr/>
          <p:nvPr/>
        </p:nvSpPr>
        <p:spPr>
          <a:xfrm>
            <a:off x="10049" y="422725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p:sp>
        <p:nvSpPr>
          <p:cNvPr id="55" name="Arrow: Up-Down 54">
            <a:extLst>
              <a:ext uri="{FF2B5EF4-FFF2-40B4-BE49-F238E27FC236}">
                <a16:creationId xmlns:a16="http://schemas.microsoft.com/office/drawing/2014/main" id="{91FF1A48-01FF-4AE9-BCB9-278982ACF874}"/>
              </a:ext>
            </a:extLst>
          </p:cNvPr>
          <p:cNvSpPr/>
          <p:nvPr/>
        </p:nvSpPr>
        <p:spPr>
          <a:xfrm rot="199390">
            <a:off x="3529210" y="3010479"/>
            <a:ext cx="247431" cy="2466181"/>
          </a:xfrm>
          <a:prstGeom prst="up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6030B76-1735-407F-8E86-42AF12FB412D}"/>
              </a:ext>
            </a:extLst>
          </p:cNvPr>
          <p:cNvSpPr/>
          <p:nvPr/>
        </p:nvSpPr>
        <p:spPr>
          <a:xfrm>
            <a:off x="9571565" y="151140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1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webapp1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4093BDF-1304-4021-825B-E406C7E0F354}"/>
              </a:ext>
            </a:extLst>
          </p:cNvPr>
          <p:cNvSpPr/>
          <p:nvPr/>
        </p:nvSpPr>
        <p:spPr>
          <a:xfrm>
            <a:off x="9571565" y="284975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2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database1</a:t>
            </a:r>
            <a:endParaRPr lang="en-US" sz="24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D3B4E803-914E-4B72-A9B0-009C3F67B78A}"/>
              </a:ext>
            </a:extLst>
          </p:cNvPr>
          <p:cNvSpPr/>
          <p:nvPr/>
        </p:nvSpPr>
        <p:spPr>
          <a:xfrm>
            <a:off x="7717540" y="1820043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761E4C31-44C9-408D-AC8D-4C9DAC99D4C2}"/>
              </a:ext>
            </a:extLst>
          </p:cNvPr>
          <p:cNvSpPr/>
          <p:nvPr/>
        </p:nvSpPr>
        <p:spPr>
          <a:xfrm>
            <a:off x="7726624" y="3119894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2ABBE644-3714-4591-994B-1F51712947FB}"/>
              </a:ext>
            </a:extLst>
          </p:cNvPr>
          <p:cNvSpPr/>
          <p:nvPr/>
        </p:nvSpPr>
        <p:spPr>
          <a:xfrm rot="20736368">
            <a:off x="4356339" y="2001852"/>
            <a:ext cx="1682548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3C2FF7B-26BF-4D8D-BD18-D295BC310A96}"/>
              </a:ext>
            </a:extLst>
          </p:cNvPr>
          <p:cNvSpPr/>
          <p:nvPr/>
        </p:nvSpPr>
        <p:spPr>
          <a:xfrm rot="455399">
            <a:off x="4359024" y="2876936"/>
            <a:ext cx="1625619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4FBC3DBD-5009-44BF-9E7A-3492E2979CA5}"/>
              </a:ext>
            </a:extLst>
          </p:cNvPr>
          <p:cNvSpPr/>
          <p:nvPr/>
        </p:nvSpPr>
        <p:spPr>
          <a:xfrm flipH="1" flipV="1">
            <a:off x="4344648" y="2234799"/>
            <a:ext cx="2564152" cy="399605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7D995895-6299-468D-A193-9369C324BE23}"/>
              </a:ext>
            </a:extLst>
          </p:cNvPr>
          <p:cNvSpPr/>
          <p:nvPr/>
        </p:nvSpPr>
        <p:spPr>
          <a:xfrm rot="1098028">
            <a:off x="1478839" y="2090083"/>
            <a:ext cx="154571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5D96D067-E534-4E9F-8E00-650607449180}"/>
              </a:ext>
            </a:extLst>
          </p:cNvPr>
          <p:cNvSpPr/>
          <p:nvPr/>
        </p:nvSpPr>
        <p:spPr>
          <a:xfrm rot="1028853" flipH="1">
            <a:off x="1461147" y="1733871"/>
            <a:ext cx="1555301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309C0DCD-A8C4-4421-9320-ED4D284A1030}"/>
              </a:ext>
            </a:extLst>
          </p:cNvPr>
          <p:cNvSpPr/>
          <p:nvPr/>
        </p:nvSpPr>
        <p:spPr>
          <a:xfrm rot="176112">
            <a:off x="1172553" y="2468642"/>
            <a:ext cx="1853948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1AAD574C-21C0-4BBD-B113-DCAE7CE9F1FC}"/>
              </a:ext>
            </a:extLst>
          </p:cNvPr>
          <p:cNvSpPr/>
          <p:nvPr/>
        </p:nvSpPr>
        <p:spPr>
          <a:xfrm flipH="1">
            <a:off x="1168532" y="2690456"/>
            <a:ext cx="1849035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992EE632-DB35-4DE0-904B-4B687324206A}"/>
              </a:ext>
            </a:extLst>
          </p:cNvPr>
          <p:cNvSpPr/>
          <p:nvPr/>
        </p:nvSpPr>
        <p:spPr>
          <a:xfrm rot="20458264" flipH="1">
            <a:off x="1447989" y="3132766"/>
            <a:ext cx="1667244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7A52BFB0-A1FA-44A9-BB0C-CF52542E66D2}"/>
              </a:ext>
            </a:extLst>
          </p:cNvPr>
          <p:cNvSpPr/>
          <p:nvPr/>
        </p:nvSpPr>
        <p:spPr>
          <a:xfrm rot="20380307">
            <a:off x="1402102" y="3323626"/>
            <a:ext cx="218444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1C0CE-1247-42A8-B8E5-18BCD411530E}"/>
              </a:ext>
            </a:extLst>
          </p:cNvPr>
          <p:cNvSpPr/>
          <p:nvPr/>
        </p:nvSpPr>
        <p:spPr>
          <a:xfrm>
            <a:off x="77763" y="3385828"/>
            <a:ext cx="1408060" cy="5469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56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02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Understand the yaml file fields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781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547204" y="1659285"/>
            <a:ext cx="793470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3200" dirty="0" err="1">
                <a:effectLst/>
                <a:latin typeface="Courier New" panose="02070309020205020404" pitchFamily="49" charset="0"/>
              </a:rPr>
              <a:t>v1</a:t>
            </a:r>
            <a:endParaRPr lang="en-US" sz="32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32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32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32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32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32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3200" dirty="0">
                <a:effectLst/>
                <a:latin typeface="Courier New" panose="02070309020205020404" pitchFamily="49" charset="0"/>
              </a:rPr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8CCD20-0F6F-4F30-8653-8A7BB2EF25F0}"/>
              </a:ext>
            </a:extLst>
          </p:cNvPr>
          <p:cNvSpPr/>
          <p:nvPr/>
        </p:nvSpPr>
        <p:spPr>
          <a:xfrm>
            <a:off x="2538048" y="575263"/>
            <a:ext cx="7736426" cy="6492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kubectl apply -f https://</a:t>
            </a:r>
            <a:r>
              <a:rPr lang="en-US" dirty="0" err="1"/>
              <a:t>kubernetes.io</a:t>
            </a:r>
            <a:r>
              <a:rPr lang="en-US" dirty="0"/>
              <a:t>/examples/controllers/</a:t>
            </a:r>
            <a:r>
              <a:rPr lang="en-US" dirty="0" err="1"/>
              <a:t>frontend.yaml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73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php-redis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gcr.io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google_samples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gb-frontend:v3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77FCC4-1A72-40CD-9C0E-6175E3C68FF7}"/>
              </a:ext>
            </a:extLst>
          </p:cNvPr>
          <p:cNvSpPr/>
          <p:nvPr/>
        </p:nvSpPr>
        <p:spPr>
          <a:xfrm>
            <a:off x="914399" y="2281187"/>
            <a:ext cx="1838426" cy="336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79D991-7FEB-4FB0-A2AA-B27602790EE1}"/>
              </a:ext>
            </a:extLst>
          </p:cNvPr>
          <p:cNvSpPr/>
          <p:nvPr/>
        </p:nvSpPr>
        <p:spPr>
          <a:xfrm>
            <a:off x="914399" y="1166842"/>
            <a:ext cx="2170324" cy="336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46EE74-84AD-4ABA-8A3A-E87BAA4D24C5}"/>
              </a:ext>
            </a:extLst>
          </p:cNvPr>
          <p:cNvSpPr/>
          <p:nvPr/>
        </p:nvSpPr>
        <p:spPr>
          <a:xfrm>
            <a:off x="4120308" y="754580"/>
            <a:ext cx="5563519" cy="131659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contain no more than 253 characters</a:t>
            </a:r>
          </a:p>
          <a:p>
            <a:r>
              <a:rPr lang="en-US" dirty="0"/>
              <a:t>contain only lowercase alphanumeric characters, '-' or '.'</a:t>
            </a:r>
          </a:p>
          <a:p>
            <a:r>
              <a:rPr lang="en-US" dirty="0"/>
              <a:t>start with an alphanumeric character</a:t>
            </a:r>
          </a:p>
          <a:p>
            <a:r>
              <a:rPr lang="en-US" dirty="0"/>
              <a:t>end with an alphanumeric character</a:t>
            </a:r>
          </a:p>
        </p:txBody>
      </p:sp>
    </p:spTree>
    <p:extLst>
      <p:ext uri="{BB962C8B-B14F-4D97-AF65-F5344CB8AC3E}">
        <p14:creationId xmlns:p14="http://schemas.microsoft.com/office/powerpoint/2010/main" val="3792149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3" grpId="0" animBg="1"/>
      <p:bldP spid="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77037" y="34296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ReplicaSet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frontend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php-redis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gcr.io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google_samples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gb-frontend:v3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AE5BC8-326E-4376-91CD-0630B4D44711}"/>
              </a:ext>
            </a:extLst>
          </p:cNvPr>
          <p:cNvSpPr/>
          <p:nvPr/>
        </p:nvSpPr>
        <p:spPr>
          <a:xfrm>
            <a:off x="1455799" y="3134523"/>
            <a:ext cx="2228795" cy="2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9678E4-F645-4E78-AB6B-B0E77953EF6E}"/>
              </a:ext>
            </a:extLst>
          </p:cNvPr>
          <p:cNvSpPr/>
          <p:nvPr/>
        </p:nvSpPr>
        <p:spPr>
          <a:xfrm>
            <a:off x="4259080" y="3134523"/>
            <a:ext cx="4465783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ReplicaSet will select the pods with this label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1BA18D-101C-4FB5-B232-B3552E2DBA6D}"/>
              </a:ext>
            </a:extLst>
          </p:cNvPr>
          <p:cNvSpPr/>
          <p:nvPr/>
        </p:nvSpPr>
        <p:spPr>
          <a:xfrm>
            <a:off x="1077978" y="2840046"/>
            <a:ext cx="2228795" cy="2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E22FD2-9588-4BC2-849B-16C47E61E85B}"/>
              </a:ext>
            </a:extLst>
          </p:cNvPr>
          <p:cNvSpPr/>
          <p:nvPr/>
        </p:nvSpPr>
        <p:spPr>
          <a:xfrm>
            <a:off x="1455800" y="673081"/>
            <a:ext cx="1850974" cy="2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494148-C48A-4690-8544-390A937BD663}"/>
              </a:ext>
            </a:extLst>
          </p:cNvPr>
          <p:cNvSpPr/>
          <p:nvPr/>
        </p:nvSpPr>
        <p:spPr>
          <a:xfrm>
            <a:off x="947799" y="1479502"/>
            <a:ext cx="2358973" cy="5778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00D935EF-E5B9-4D4C-8B84-6BCFCA9E6D67}"/>
              </a:ext>
            </a:extLst>
          </p:cNvPr>
          <p:cNvSpPr>
            <a:spLocks/>
          </p:cNvSpPr>
          <p:nvPr/>
        </p:nvSpPr>
        <p:spPr bwMode="auto">
          <a:xfrm rot="18829354" flipV="1">
            <a:off x="2376024" y="2026626"/>
            <a:ext cx="1423104" cy="1085434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0BB778A-B406-468E-9A09-F8E908875DFF}"/>
              </a:ext>
            </a:extLst>
          </p:cNvPr>
          <p:cNvSpPr>
            <a:spLocks/>
          </p:cNvSpPr>
          <p:nvPr/>
        </p:nvSpPr>
        <p:spPr bwMode="auto">
          <a:xfrm rot="13268438" flipV="1">
            <a:off x="2748311" y="821902"/>
            <a:ext cx="1427594" cy="957799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F1B208-D108-4E9F-8138-9096E1774552}"/>
              </a:ext>
            </a:extLst>
          </p:cNvPr>
          <p:cNvSpPr/>
          <p:nvPr/>
        </p:nvSpPr>
        <p:spPr>
          <a:xfrm>
            <a:off x="584455" y="2606042"/>
            <a:ext cx="2112382" cy="3639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inus Sign 12">
            <a:extLst>
              <a:ext uri="{FF2B5EF4-FFF2-40B4-BE49-F238E27FC236}">
                <a16:creationId xmlns:a16="http://schemas.microsoft.com/office/drawing/2014/main" id="{74CEA667-D611-4AB5-AA50-6C2294C0AF63}"/>
              </a:ext>
            </a:extLst>
          </p:cNvPr>
          <p:cNvSpPr/>
          <p:nvPr/>
        </p:nvSpPr>
        <p:spPr>
          <a:xfrm>
            <a:off x="851305" y="3577470"/>
            <a:ext cx="1739590" cy="20609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inus Sign 13">
            <a:extLst>
              <a:ext uri="{FF2B5EF4-FFF2-40B4-BE49-F238E27FC236}">
                <a16:creationId xmlns:a16="http://schemas.microsoft.com/office/drawing/2014/main" id="{A7765925-2FE6-46B2-9405-1098B4991E52}"/>
              </a:ext>
            </a:extLst>
          </p:cNvPr>
          <p:cNvSpPr/>
          <p:nvPr/>
        </p:nvSpPr>
        <p:spPr>
          <a:xfrm>
            <a:off x="1107101" y="3873014"/>
            <a:ext cx="1739590" cy="20609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0A732-6CFA-4760-B5BA-C5B9E884EB10}"/>
              </a:ext>
            </a:extLst>
          </p:cNvPr>
          <p:cNvSpPr/>
          <p:nvPr/>
        </p:nvSpPr>
        <p:spPr>
          <a:xfrm>
            <a:off x="1514004" y="3976063"/>
            <a:ext cx="2457833" cy="578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B8F944-9130-42FB-9039-9899152885A5}"/>
              </a:ext>
            </a:extLst>
          </p:cNvPr>
          <p:cNvSpPr/>
          <p:nvPr/>
        </p:nvSpPr>
        <p:spPr>
          <a:xfrm>
            <a:off x="4126322" y="4141580"/>
            <a:ext cx="6551674" cy="294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ReplicaSet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create</a:t>
            </a:r>
            <a:r>
              <a:rPr lang="en-US" dirty="0"/>
              <a:t> the pods with this label</a:t>
            </a:r>
          </a:p>
        </p:txBody>
      </p:sp>
      <p:sp>
        <p:nvSpPr>
          <p:cNvPr id="17" name="Minus Sign 16">
            <a:extLst>
              <a:ext uri="{FF2B5EF4-FFF2-40B4-BE49-F238E27FC236}">
                <a16:creationId xmlns:a16="http://schemas.microsoft.com/office/drawing/2014/main" id="{6B6A98BB-8FF9-42D7-A546-F3B70489DCD0}"/>
              </a:ext>
            </a:extLst>
          </p:cNvPr>
          <p:cNvSpPr/>
          <p:nvPr/>
        </p:nvSpPr>
        <p:spPr>
          <a:xfrm>
            <a:off x="570381" y="2262028"/>
            <a:ext cx="1119523" cy="171245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2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8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8" grpId="0" animBg="1"/>
      <p:bldP spid="8" grpId="1" animBg="1"/>
      <p:bldP spid="7" grpId="0" animBg="1"/>
      <p:bldP spid="7" grpId="1" animBg="1"/>
      <p:bldP spid="7" grpId="2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2098</TotalTime>
  <Words>1478</Words>
  <Application>Microsoft Office PowerPoint</Application>
  <PresentationFormat>Widescreen</PresentationFormat>
  <Paragraphs>330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Helvetica Neue</vt:lpstr>
      <vt:lpstr>Office Theme</vt:lpstr>
      <vt:lpstr>PowerPoint Presentation</vt:lpstr>
      <vt:lpstr>Agenda of this video.</vt:lpstr>
      <vt:lpstr>PowerPoint Presentation</vt:lpstr>
      <vt:lpstr>What is ReplicaSet?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RiplicaSet</dc:title>
  <dc:creator>RANA Anish OBS/OINIS</dc:creator>
  <cp:lastModifiedBy>RANA Anish OBS/OINIS</cp:lastModifiedBy>
  <cp:revision>99</cp:revision>
  <dcterms:created xsi:type="dcterms:W3CDTF">2022-11-26T08:43:39Z</dcterms:created>
  <dcterms:modified xsi:type="dcterms:W3CDTF">2023-01-21T17:11:45Z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222825-62ea-40f3-96b5-5375c07996e2_Enabled">
    <vt:lpwstr>true</vt:lpwstr>
  </property>
  <property fmtid="{D5CDD505-2E9C-101B-9397-08002B2CF9AE}" pid="3" name="MSIP_Label_07222825-62ea-40f3-96b5-5375c07996e2_SetDate">
    <vt:lpwstr>2022-11-26T08:43:57Z</vt:lpwstr>
  </property>
  <property fmtid="{D5CDD505-2E9C-101B-9397-08002B2CF9AE}" pid="4" name="MSIP_Label_07222825-62ea-40f3-96b5-5375c07996e2_Method">
    <vt:lpwstr>Privileged</vt:lpwstr>
  </property>
  <property fmtid="{D5CDD505-2E9C-101B-9397-08002B2CF9AE}" pid="5" name="MSIP_Label_07222825-62ea-40f3-96b5-5375c07996e2_Name">
    <vt:lpwstr>unrestricted_parent.2</vt:lpwstr>
  </property>
  <property fmtid="{D5CDD505-2E9C-101B-9397-08002B2CF9AE}" pid="6" name="MSIP_Label_07222825-62ea-40f3-96b5-5375c07996e2_SiteId">
    <vt:lpwstr>90c7a20a-f34b-40bf-bc48-b9253b6f5d20</vt:lpwstr>
  </property>
  <property fmtid="{D5CDD505-2E9C-101B-9397-08002B2CF9AE}" pid="7" name="MSIP_Label_07222825-62ea-40f3-96b5-5375c07996e2_ActionId">
    <vt:lpwstr>8f59f27b-47c5-4348-878a-f1d2862c6acc</vt:lpwstr>
  </property>
  <property fmtid="{D5CDD505-2E9C-101B-9397-08002B2CF9AE}" pid="8" name="MSIP_Label_07222825-62ea-40f3-96b5-5375c07996e2_ContentBits">
    <vt:lpwstr>0</vt:lpwstr>
  </property>
</Properties>
</file>

<file path=docProps/thumbnail.jpeg>
</file>